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42b54aefa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42b54aefa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42b54aefa1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42b54aefa1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42b54aefa1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42b54aefa1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42b54aefa1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42b54aefa1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42b54aefa1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42b54aefa1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42b54aefa1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42b54aefa1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42b54aefa1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42b54aefa1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42b54aefa1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42b54aefa1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42b54aefa1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42b54aefa1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42b54aefa1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342b54aefa1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42b54aefa1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42b54aefa1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42b54aefa1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342b54aefa1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42b54aefa1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342b54aefa1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42b54aefa1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342b54aefa1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42ae35cbb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42ae35cbb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42ae35cbb6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42ae35cbb6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42b54aefa1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342b54aefa1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42c4949737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42c4949737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42c4949737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342c4949737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342b54aefa1_0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342b54aefa1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42b34287c5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342b34287c5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42b34287c5_1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342b34287c5_1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342b54aefa1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342b54aefa1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342cef3baf6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342cef3baf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342cef3baf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g342cef3baf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342b54aefa1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342b54aefa1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42cef3baf6_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342cef3baf6_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342cef3baf6_5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Google Shape;340;g342cef3baf6_5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342b54aefa1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342b54aefa1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342b54aefa1_0_1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Google Shape;367;g342b54aefa1_0_1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342b54aefa1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3" name="Google Shape;373;g342b54aefa1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342b54aefa1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Google Shape;379;g342b54aefa1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342cef3baf6_7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6" name="Google Shape;386;g342cef3baf6_7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youtube.com/watch?v=d0NHOpeczUU" TargetMode="External"/><Relationship Id="rId4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www.youtube.com/watch?v=JSP7GPU3Eic" TargetMode="External"/><Relationship Id="rId4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Relationship Id="rId4" Type="http://schemas.openxmlformats.org/officeDocument/2006/relationships/image" Target="../media/image7.jpg"/><Relationship Id="rId5" Type="http://schemas.openxmlformats.org/officeDocument/2006/relationships/image" Target="../media/image9.jpg"/><Relationship Id="rId6" Type="http://schemas.openxmlformats.org/officeDocument/2006/relationships/image" Target="../media/image6.jpg"/><Relationship Id="rId7" Type="http://schemas.openxmlformats.org/officeDocument/2006/relationships/image" Target="../media/image1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jpg"/><Relationship Id="rId4" Type="http://schemas.openxmlformats.org/officeDocument/2006/relationships/image" Target="../media/image24.jpg"/><Relationship Id="rId5" Type="http://schemas.openxmlformats.org/officeDocument/2006/relationships/image" Target="../media/image19.jpg"/><Relationship Id="rId6" Type="http://schemas.openxmlformats.org/officeDocument/2006/relationships/image" Target="../media/image17.jpg"/><Relationship Id="rId7" Type="http://schemas.openxmlformats.org/officeDocument/2006/relationships/image" Target="../media/image2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Relationship Id="rId4" Type="http://schemas.openxmlformats.org/officeDocument/2006/relationships/image" Target="../media/image2.jpg"/><Relationship Id="rId5" Type="http://schemas.openxmlformats.org/officeDocument/2006/relationships/image" Target="../media/image16.jpg"/><Relationship Id="rId6" Type="http://schemas.openxmlformats.org/officeDocument/2006/relationships/image" Target="../media/image2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3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TEDxKHU 3</a:t>
            </a:r>
            <a:r>
              <a:rPr lang="ko"/>
              <a:t>기 OT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03.26 20:00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목차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T</a:t>
            </a:r>
            <a:r>
              <a:rPr lang="ko"/>
              <a:t>EDxKHU 소개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팀별소개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팀원소개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활동비 공지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주제 선정 워크샵 </a:t>
            </a:r>
            <a:r>
              <a:rPr lang="ko"/>
              <a:t>공지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회식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1-1. TED </a:t>
            </a:r>
            <a:r>
              <a:rPr lang="ko"/>
              <a:t>소개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TEDx is an international community that organizes TED-style events anywhere and everywhere -- celebrating locally-driven ideas and elevating them to a global stage. TEDx events are produced independently of TED conferences, each event curates speakers on their own, but based on TED's format and rules.&#10;&#10;Watch the talks at tedxtalks.ted.com or find an event in your area at ted.com/tedx." id="68" name="Google Shape;68;p15" title="TED &amp; TEDx Explained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45288" y="1439400"/>
            <a:ext cx="5053425" cy="284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718800" y="4293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ko"/>
              <a:t>1-2. TEDx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5" name="Google Shape;75;p16" title="TEDx intro video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48000" y="1714500"/>
            <a:ext cx="3048000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1-2. TEDx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Ideas Change Everything.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ko"/>
              <a:t>1-3. TEDxKHU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8"/>
          <p:cNvSpPr txBox="1"/>
          <p:nvPr>
            <p:ph idx="1" type="body"/>
          </p:nvPr>
        </p:nvSpPr>
        <p:spPr>
          <a:xfrm>
            <a:off x="5794500" y="942100"/>
            <a:ext cx="3909000" cy="82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</a:t>
            </a:r>
            <a:r>
              <a:rPr lang="ko"/>
              <a:t>기 강연 </a:t>
            </a:r>
            <a:r>
              <a:rPr lang="ko"/>
              <a:t>해방: Break the Limit IM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8" name="Google Shape;88;p18" title="KakaoTalk_20250302_145542564_0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6178" y="2808647"/>
            <a:ext cx="1680890" cy="1120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8" title="KakaoTalk_20250302_145542564_07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25175" y="1017737"/>
            <a:ext cx="1693634" cy="1129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8" title="KakaoTalk_20250302_145542564_05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16928" y="2657647"/>
            <a:ext cx="1680883" cy="1120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8" title="KakaoTalk_20250302_145542564_17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22429" y="2583850"/>
            <a:ext cx="1693634" cy="1129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8" title="EUG00064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64725" y="1358525"/>
            <a:ext cx="1838474" cy="12253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1-3. TEDxKHU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9"/>
          <p:cNvSpPr txBox="1"/>
          <p:nvPr>
            <p:ph idx="1" type="body"/>
          </p:nvPr>
        </p:nvSpPr>
        <p:spPr>
          <a:xfrm>
            <a:off x="13945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해방: Break the Limit</a:t>
            </a:r>
            <a:endParaRPr/>
          </a:p>
        </p:txBody>
      </p:sp>
      <p:pic>
        <p:nvPicPr>
          <p:cNvPr id="99" name="Google Shape;99;p19" title="EUG0002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75722" y="1671395"/>
            <a:ext cx="2009201" cy="1339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9" title="EUG00014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2" y="1671400"/>
            <a:ext cx="1964027" cy="130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9" title="EUG00152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90974" y="3429000"/>
            <a:ext cx="1922452" cy="1281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9" title="EUG00200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86139" y="3664200"/>
            <a:ext cx="2171725" cy="1447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9" title="EUG00299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803627" y="1465821"/>
            <a:ext cx="2626074" cy="1750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1-3. TEDxKHU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AI </a:t>
            </a:r>
            <a:r>
              <a:rPr lang="ko"/>
              <a:t>공학자/교수 이경전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코로나맵 개발자 이동훈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케이앤아프 대표 김기범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히든북 대표 박혜원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0" name="Google Shape;110;p20" title="KakaoTalk_20250302_145542564_1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41739" y="3167282"/>
            <a:ext cx="1906034" cy="1270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 title="KakaoTalk_20250302_145542564_10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6091" y="3250947"/>
            <a:ext cx="1906506" cy="1271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0" title="EUG00244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03247" y="3251107"/>
            <a:ext cx="1906504" cy="1270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0" title="EUG00262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88424" y="2759400"/>
            <a:ext cx="1174641" cy="1762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1-3. TEDxKHU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사진</a:t>
            </a:r>
            <a:endParaRPr/>
          </a:p>
        </p:txBody>
      </p:sp>
      <p:pic>
        <p:nvPicPr>
          <p:cNvPr id="120" name="Google Shape;120;p21" title="EUG0068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0265" y="1098550"/>
            <a:ext cx="5543475" cy="3694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ko"/>
              <a:t>1-3. TEDxKHU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22"/>
          <p:cNvSpPr txBox="1"/>
          <p:nvPr>
            <p:ph idx="1" type="body"/>
          </p:nvPr>
        </p:nvSpPr>
        <p:spPr>
          <a:xfrm>
            <a:off x="311700" y="4102475"/>
            <a:ext cx="8520600" cy="4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확정된 부원 명수로 수정 부탁드립니다! 파5/스4/프4/마4/디3</a:t>
            </a:r>
            <a:endParaRPr/>
          </a:p>
        </p:txBody>
      </p:sp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b="0" l="5359" r="-5360" t="0"/>
          <a:stretch/>
        </p:blipFill>
        <p:spPr>
          <a:xfrm>
            <a:off x="2250600" y="1250450"/>
            <a:ext cx="5057275" cy="2780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1-3. TEDxKHU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강연 준비 과정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주제 선정- 강연 준비- 강연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*라이센싱 -&gt; 강연을 하기 위해 TEDx 본사에서 받아야 하는 일종의 허가,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주제&amp;연사 선정 후 2달 내에 승인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1-3. TEDxKHU 소개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필수 일정 리마인드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>
                <a:solidFill>
                  <a:schemeClr val="dk1"/>
                </a:solidFill>
              </a:rPr>
              <a:t>주제 선정 워크샵 4/9(수) 20:00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>
                <a:solidFill>
                  <a:schemeClr val="dk1"/>
                </a:solidFill>
              </a:rPr>
              <a:t>리허설 7/18(금) 예정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>
                <a:solidFill>
                  <a:schemeClr val="dk1"/>
                </a:solidFill>
              </a:rPr>
              <a:t>본강연7/19(토) 예정 (장소 대관에 따라 바뀔 수 있음)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2-1 회장단 소개</a:t>
            </a:r>
            <a:endParaRPr/>
          </a:p>
        </p:txBody>
      </p:sp>
      <p:sp>
        <p:nvSpPr>
          <p:cNvPr id="145" name="Google Shape;145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회장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이름 : 김주연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나이 : 23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학과/학번 : 산업디자인학과 22학번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ENFP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♥모두 환영해요♥  juju_main dm 선착 1 맛난 커피 사줌♥</a:t>
            </a:r>
            <a:endParaRPr/>
          </a:p>
        </p:txBody>
      </p:sp>
      <p:pic>
        <p:nvPicPr>
          <p:cNvPr id="146" name="Google Shape;146;p25"/>
          <p:cNvPicPr preferRelativeResize="0"/>
          <p:nvPr/>
        </p:nvPicPr>
        <p:blipFill rotWithShape="1">
          <a:blip r:embed="rId3">
            <a:alphaModFix/>
          </a:blip>
          <a:srcRect b="0" l="11000" r="29761" t="0"/>
          <a:stretch/>
        </p:blipFill>
        <p:spPr>
          <a:xfrm>
            <a:off x="5933125" y="771950"/>
            <a:ext cx="3119575" cy="39495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2-1 회장단 소개</a:t>
            </a:r>
            <a:endParaRPr/>
          </a:p>
        </p:txBody>
      </p:sp>
      <p:sp>
        <p:nvSpPr>
          <p:cNvPr id="152" name="Google Shape;152;p26"/>
          <p:cNvSpPr txBox="1"/>
          <p:nvPr>
            <p:ph idx="1" type="body"/>
          </p:nvPr>
        </p:nvSpPr>
        <p:spPr>
          <a:xfrm>
            <a:off x="182350" y="12238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부회장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이름 : 김지윤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나이 : 23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학과/학번 : 글로벌커뮤니케이션학부 22학번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MBTI: ESTP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함께 하게 되어 영광입니다! @jiy00n929 저는 밥 사줌🖤</a:t>
            </a:r>
            <a:endParaRPr/>
          </a:p>
        </p:txBody>
      </p:sp>
      <p:pic>
        <p:nvPicPr>
          <p:cNvPr id="153" name="Google Shape;15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3100" y="877850"/>
            <a:ext cx="2910025" cy="3880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2-2. </a:t>
            </a:r>
            <a:r>
              <a:rPr lang="ko"/>
              <a:t>팀별 소개</a:t>
            </a:r>
            <a:endParaRPr/>
          </a:p>
        </p:txBody>
      </p:sp>
      <p:sp>
        <p:nvSpPr>
          <p:cNvPr id="159" name="Google Shape;159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프로덕션 팀장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이름 : 김수민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나이 : 22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학과/학번 : 글로벌커뮤니케이션학부 24학번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MBTI: ESTJ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나를 표현하는 단어: 물결</a:t>
            </a:r>
            <a:endParaRPr/>
          </a:p>
        </p:txBody>
      </p:sp>
      <p:pic>
        <p:nvPicPr>
          <p:cNvPr id="160" name="Google Shape;160;p27" title="KakaoTalk_20250324_151152680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13597" y="543350"/>
            <a:ext cx="3042601" cy="4056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8"/>
          <p:cNvSpPr/>
          <p:nvPr/>
        </p:nvSpPr>
        <p:spPr>
          <a:xfrm>
            <a:off x="4748877" y="1747475"/>
            <a:ext cx="3985200" cy="23814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8"/>
          <p:cNvSpPr/>
          <p:nvPr/>
        </p:nvSpPr>
        <p:spPr>
          <a:xfrm>
            <a:off x="406050" y="1747475"/>
            <a:ext cx="3985200" cy="23814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8"/>
          <p:cNvSpPr txBox="1"/>
          <p:nvPr>
            <p:ph type="title"/>
          </p:nvPr>
        </p:nvSpPr>
        <p:spPr>
          <a:xfrm>
            <a:off x="311700" y="445025"/>
            <a:ext cx="16137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팀별 소개</a:t>
            </a:r>
            <a:endParaRPr/>
          </a:p>
        </p:txBody>
      </p:sp>
      <p:sp>
        <p:nvSpPr>
          <p:cNvPr id="168" name="Google Shape;168;p28"/>
          <p:cNvSpPr txBox="1"/>
          <p:nvPr/>
        </p:nvSpPr>
        <p:spPr>
          <a:xfrm>
            <a:off x="541276" y="1800750"/>
            <a:ext cx="3714600" cy="3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300">
                <a:solidFill>
                  <a:schemeClr val="dk2"/>
                </a:solidFill>
              </a:rPr>
              <a:t>강연 외</a:t>
            </a:r>
            <a:endParaRPr b="1" sz="13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</a:endParaRPr>
          </a:p>
        </p:txBody>
      </p:sp>
      <p:sp>
        <p:nvSpPr>
          <p:cNvPr id="169" name="Google Shape;169;p28"/>
          <p:cNvSpPr txBox="1"/>
          <p:nvPr/>
        </p:nvSpPr>
        <p:spPr>
          <a:xfrm>
            <a:off x="4884208" y="1800750"/>
            <a:ext cx="3714600" cy="3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300">
                <a:solidFill>
                  <a:schemeClr val="dk2"/>
                </a:solidFill>
              </a:rPr>
              <a:t>강연 내</a:t>
            </a:r>
            <a:endParaRPr b="1" sz="13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</a:endParaRPr>
          </a:p>
        </p:txBody>
      </p:sp>
      <p:sp>
        <p:nvSpPr>
          <p:cNvPr id="170" name="Google Shape;170;p28"/>
          <p:cNvSpPr txBox="1"/>
          <p:nvPr>
            <p:ph type="title"/>
          </p:nvPr>
        </p:nvSpPr>
        <p:spPr>
          <a:xfrm>
            <a:off x="7526100" y="492275"/>
            <a:ext cx="1371300" cy="4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ko" sz="1820"/>
              <a:t>프로덕션팀</a:t>
            </a:r>
            <a:endParaRPr sz="1820"/>
          </a:p>
        </p:txBody>
      </p:sp>
      <p:cxnSp>
        <p:nvCxnSpPr>
          <p:cNvPr id="171" name="Google Shape;171;p28"/>
          <p:cNvCxnSpPr/>
          <p:nvPr/>
        </p:nvCxnSpPr>
        <p:spPr>
          <a:xfrm flipH="1" rot="10800000">
            <a:off x="406050" y="2196625"/>
            <a:ext cx="3993000" cy="7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28"/>
          <p:cNvCxnSpPr/>
          <p:nvPr/>
        </p:nvCxnSpPr>
        <p:spPr>
          <a:xfrm flipH="1" rot="10800000">
            <a:off x="4744957" y="2196625"/>
            <a:ext cx="3993000" cy="7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3" name="Google Shape;173;p28"/>
          <p:cNvSpPr txBox="1"/>
          <p:nvPr/>
        </p:nvSpPr>
        <p:spPr>
          <a:xfrm>
            <a:off x="867375" y="2646725"/>
            <a:ext cx="700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74" name="Google Shape;174;p28"/>
          <p:cNvSpPr txBox="1"/>
          <p:nvPr/>
        </p:nvSpPr>
        <p:spPr>
          <a:xfrm>
            <a:off x="541275" y="2369513"/>
            <a:ext cx="37146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200">
                <a:solidFill>
                  <a:srgbClr val="E3001F"/>
                </a:solidFill>
              </a:rPr>
              <a:t>내부 네트워킹 진행 / 전체 행사 기획</a:t>
            </a:r>
            <a:endParaRPr b="1" sz="1200">
              <a:solidFill>
                <a:srgbClr val="E3001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2"/>
                </a:solidFill>
              </a:rPr>
              <a:t>오거나이저들 간의 친밀도를 증진시키고</a:t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2"/>
                </a:solidFill>
              </a:rPr>
              <a:t>원활한 소통을 도모하기 위해 다양한 행사를 주관</a:t>
            </a:r>
            <a:endParaRPr sz="1200">
              <a:solidFill>
                <a:schemeClr val="dk2"/>
              </a:solidFill>
            </a:endParaRPr>
          </a:p>
        </p:txBody>
      </p:sp>
      <p:sp>
        <p:nvSpPr>
          <p:cNvPr id="175" name="Google Shape;175;p28"/>
          <p:cNvSpPr txBox="1"/>
          <p:nvPr/>
        </p:nvSpPr>
        <p:spPr>
          <a:xfrm>
            <a:off x="627000" y="3108425"/>
            <a:ext cx="3551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200">
                <a:solidFill>
                  <a:srgbClr val="E3001F"/>
                </a:solidFill>
              </a:rPr>
              <a:t>외부 네트워킹 진행 (교내 타 학과)</a:t>
            </a:r>
            <a:endParaRPr b="1" sz="1200">
              <a:solidFill>
                <a:srgbClr val="E3001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2"/>
                </a:solidFill>
              </a:rPr>
              <a:t>외부 단체와의 교류 및</a:t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2"/>
                </a:solidFill>
              </a:rPr>
              <a:t>교내의 다양한 단체와의 협력을 통해</a:t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2"/>
                </a:solidFill>
              </a:rPr>
              <a:t>새로운 네트워크를 형성</a:t>
            </a:r>
            <a:endParaRPr sz="1200">
              <a:solidFill>
                <a:schemeClr val="dk2"/>
              </a:solidFill>
            </a:endParaRPr>
          </a:p>
        </p:txBody>
      </p:sp>
      <p:sp>
        <p:nvSpPr>
          <p:cNvPr id="176" name="Google Shape;176;p28"/>
          <p:cNvSpPr txBox="1"/>
          <p:nvPr/>
        </p:nvSpPr>
        <p:spPr>
          <a:xfrm>
            <a:off x="4965900" y="2424250"/>
            <a:ext cx="35511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200">
                <a:solidFill>
                  <a:srgbClr val="E3001F"/>
                </a:solidFill>
              </a:rPr>
              <a:t>IB, IM 프로그램</a:t>
            </a:r>
            <a:endParaRPr b="1" sz="1200">
              <a:solidFill>
                <a:srgbClr val="E3001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2"/>
                </a:solidFill>
              </a:rPr>
              <a:t>IB (아이스 브레이킹)</a:t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2"/>
                </a:solidFill>
              </a:rPr>
              <a:t>IM (인터미션 - 강연 주제 관련 부스 운영)</a:t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200">
                <a:solidFill>
                  <a:srgbClr val="E3001F"/>
                </a:solidFill>
              </a:rPr>
              <a:t>포토존 구상</a:t>
            </a:r>
            <a:endParaRPr b="1" sz="1200">
              <a:solidFill>
                <a:srgbClr val="E3001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200">
                <a:solidFill>
                  <a:srgbClr val="E3001F"/>
                </a:solidFill>
              </a:rPr>
              <a:t>행사 장소 대관</a:t>
            </a:r>
            <a:endParaRPr b="1" sz="1200">
              <a:solidFill>
                <a:srgbClr val="E3001F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9"/>
          <p:cNvSpPr txBox="1"/>
          <p:nvPr>
            <p:ph type="title"/>
          </p:nvPr>
        </p:nvSpPr>
        <p:spPr>
          <a:xfrm>
            <a:off x="311700" y="445025"/>
            <a:ext cx="16137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팀별 소개</a:t>
            </a:r>
            <a:endParaRPr/>
          </a:p>
        </p:txBody>
      </p:sp>
      <p:sp>
        <p:nvSpPr>
          <p:cNvPr id="182" name="Google Shape;182;p29"/>
          <p:cNvSpPr txBox="1"/>
          <p:nvPr>
            <p:ph type="title"/>
          </p:nvPr>
        </p:nvSpPr>
        <p:spPr>
          <a:xfrm>
            <a:off x="6540850" y="492275"/>
            <a:ext cx="2356800" cy="4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ko" sz="1820"/>
              <a:t>프로덕션팀 </a:t>
            </a:r>
            <a:r>
              <a:rPr lang="ko" sz="1820"/>
              <a:t>타임라인</a:t>
            </a:r>
            <a:endParaRPr sz="1820"/>
          </a:p>
        </p:txBody>
      </p:sp>
      <p:sp>
        <p:nvSpPr>
          <p:cNvPr id="183" name="Google Shape;183;p29"/>
          <p:cNvSpPr/>
          <p:nvPr/>
        </p:nvSpPr>
        <p:spPr>
          <a:xfrm>
            <a:off x="276650" y="2020775"/>
            <a:ext cx="16467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29"/>
          <p:cNvSpPr/>
          <p:nvPr/>
        </p:nvSpPr>
        <p:spPr>
          <a:xfrm>
            <a:off x="1923352" y="2020775"/>
            <a:ext cx="24999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29"/>
          <p:cNvSpPr/>
          <p:nvPr/>
        </p:nvSpPr>
        <p:spPr>
          <a:xfrm>
            <a:off x="4423275" y="2020775"/>
            <a:ext cx="18216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29"/>
          <p:cNvSpPr/>
          <p:nvPr/>
        </p:nvSpPr>
        <p:spPr>
          <a:xfrm>
            <a:off x="6244875" y="2020775"/>
            <a:ext cx="15258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29"/>
          <p:cNvSpPr txBox="1"/>
          <p:nvPr/>
        </p:nvSpPr>
        <p:spPr>
          <a:xfrm>
            <a:off x="862546" y="2037900"/>
            <a:ext cx="474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4월</a:t>
            </a:r>
            <a:endParaRPr b="1" sz="1100">
              <a:solidFill>
                <a:schemeClr val="dk2"/>
              </a:solidFill>
            </a:endParaRPr>
          </a:p>
        </p:txBody>
      </p:sp>
      <p:sp>
        <p:nvSpPr>
          <p:cNvPr id="188" name="Google Shape;188;p29"/>
          <p:cNvSpPr txBox="1"/>
          <p:nvPr/>
        </p:nvSpPr>
        <p:spPr>
          <a:xfrm>
            <a:off x="2935859" y="2037925"/>
            <a:ext cx="474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5</a:t>
            </a:r>
            <a:r>
              <a:rPr b="1" lang="ko" sz="1100">
                <a:solidFill>
                  <a:schemeClr val="dk2"/>
                </a:solidFill>
              </a:rPr>
              <a:t>월</a:t>
            </a:r>
            <a:endParaRPr b="1" sz="1100">
              <a:solidFill>
                <a:schemeClr val="dk2"/>
              </a:solidFill>
            </a:endParaRPr>
          </a:p>
        </p:txBody>
      </p:sp>
      <p:sp>
        <p:nvSpPr>
          <p:cNvPr id="189" name="Google Shape;189;p29"/>
          <p:cNvSpPr txBox="1"/>
          <p:nvPr/>
        </p:nvSpPr>
        <p:spPr>
          <a:xfrm>
            <a:off x="5096600" y="2037900"/>
            <a:ext cx="474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6</a:t>
            </a:r>
            <a:r>
              <a:rPr b="1" lang="ko" sz="1100">
                <a:solidFill>
                  <a:schemeClr val="dk2"/>
                </a:solidFill>
              </a:rPr>
              <a:t>월</a:t>
            </a:r>
            <a:endParaRPr b="1" sz="1100">
              <a:solidFill>
                <a:schemeClr val="dk2"/>
              </a:solidFill>
            </a:endParaRPr>
          </a:p>
        </p:txBody>
      </p:sp>
      <p:sp>
        <p:nvSpPr>
          <p:cNvPr id="190" name="Google Shape;190;p29"/>
          <p:cNvSpPr txBox="1"/>
          <p:nvPr/>
        </p:nvSpPr>
        <p:spPr>
          <a:xfrm>
            <a:off x="6770346" y="2037900"/>
            <a:ext cx="474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7</a:t>
            </a:r>
            <a:r>
              <a:rPr b="1" lang="ko" sz="1100">
                <a:solidFill>
                  <a:schemeClr val="dk2"/>
                </a:solidFill>
              </a:rPr>
              <a:t>월</a:t>
            </a:r>
            <a:endParaRPr b="1" sz="1100">
              <a:solidFill>
                <a:schemeClr val="dk2"/>
              </a:solidFill>
            </a:endParaRPr>
          </a:p>
        </p:txBody>
      </p:sp>
      <p:sp>
        <p:nvSpPr>
          <p:cNvPr id="191" name="Google Shape;191;p29"/>
          <p:cNvSpPr txBox="1"/>
          <p:nvPr/>
        </p:nvSpPr>
        <p:spPr>
          <a:xfrm>
            <a:off x="395000" y="2898600"/>
            <a:ext cx="141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장소 대관,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전체 행사 기획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192" name="Google Shape;192;p29"/>
          <p:cNvSpPr txBox="1"/>
          <p:nvPr/>
        </p:nvSpPr>
        <p:spPr>
          <a:xfrm>
            <a:off x="1991000" y="2955175"/>
            <a:ext cx="141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내부 네트워킹 1차,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외부 네트워킹 진행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193" name="Google Shape;193;p29"/>
          <p:cNvSpPr txBox="1"/>
          <p:nvPr/>
        </p:nvSpPr>
        <p:spPr>
          <a:xfrm>
            <a:off x="4629075" y="2694588"/>
            <a:ext cx="141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내부 네트워킹 2차</a:t>
            </a:r>
            <a:r>
              <a:rPr lang="ko" sz="1100">
                <a:solidFill>
                  <a:schemeClr val="dk2"/>
                </a:solidFill>
              </a:rPr>
              <a:t>,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포토존 구상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194" name="Google Shape;194;p29"/>
          <p:cNvSpPr txBox="1"/>
          <p:nvPr/>
        </p:nvSpPr>
        <p:spPr>
          <a:xfrm>
            <a:off x="6118900" y="2716588"/>
            <a:ext cx="1777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비대면 네트워킹 진행,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본 행사 담당자 배정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195" name="Google Shape;195;p29"/>
          <p:cNvSpPr/>
          <p:nvPr/>
        </p:nvSpPr>
        <p:spPr>
          <a:xfrm>
            <a:off x="7770725" y="2020775"/>
            <a:ext cx="9543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96" name="Google Shape;196;p29"/>
          <p:cNvCxnSpPr/>
          <p:nvPr/>
        </p:nvCxnSpPr>
        <p:spPr>
          <a:xfrm rot="10800000">
            <a:off x="1100000" y="2517050"/>
            <a:ext cx="0" cy="332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7" name="Google Shape;197;p29"/>
          <p:cNvCxnSpPr/>
          <p:nvPr/>
        </p:nvCxnSpPr>
        <p:spPr>
          <a:xfrm flipH="1" rot="10800000">
            <a:off x="2695850" y="2710075"/>
            <a:ext cx="300" cy="24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8" name="Google Shape;198;p29"/>
          <p:cNvCxnSpPr/>
          <p:nvPr/>
        </p:nvCxnSpPr>
        <p:spPr>
          <a:xfrm>
            <a:off x="1923350" y="2451325"/>
            <a:ext cx="0" cy="164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9" name="Google Shape;199;p29"/>
          <p:cNvCxnSpPr/>
          <p:nvPr/>
        </p:nvCxnSpPr>
        <p:spPr>
          <a:xfrm>
            <a:off x="1923350" y="2537175"/>
            <a:ext cx="15453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0" name="Google Shape;200;p29"/>
          <p:cNvCxnSpPr/>
          <p:nvPr/>
        </p:nvCxnSpPr>
        <p:spPr>
          <a:xfrm>
            <a:off x="3468650" y="2454975"/>
            <a:ext cx="0" cy="164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1" name="Google Shape;201;p29"/>
          <p:cNvCxnSpPr/>
          <p:nvPr/>
        </p:nvCxnSpPr>
        <p:spPr>
          <a:xfrm>
            <a:off x="3468650" y="2453150"/>
            <a:ext cx="0" cy="164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2" name="Google Shape;202;p29"/>
          <p:cNvCxnSpPr/>
          <p:nvPr/>
        </p:nvCxnSpPr>
        <p:spPr>
          <a:xfrm>
            <a:off x="3468650" y="2539000"/>
            <a:ext cx="9543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3" name="Google Shape;203;p29"/>
          <p:cNvCxnSpPr/>
          <p:nvPr/>
        </p:nvCxnSpPr>
        <p:spPr>
          <a:xfrm>
            <a:off x="4423250" y="2456800"/>
            <a:ext cx="0" cy="164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4" name="Google Shape;204;p29"/>
          <p:cNvCxnSpPr/>
          <p:nvPr/>
        </p:nvCxnSpPr>
        <p:spPr>
          <a:xfrm flipH="1" rot="10800000">
            <a:off x="3945650" y="2713725"/>
            <a:ext cx="300" cy="24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05" name="Google Shape;205;p29"/>
          <p:cNvSpPr txBox="1"/>
          <p:nvPr/>
        </p:nvSpPr>
        <p:spPr>
          <a:xfrm>
            <a:off x="3503150" y="2983197"/>
            <a:ext cx="885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IB, IM 구상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206" name="Google Shape;206;p29"/>
          <p:cNvSpPr txBox="1"/>
          <p:nvPr/>
        </p:nvSpPr>
        <p:spPr>
          <a:xfrm>
            <a:off x="7836275" y="2037900"/>
            <a:ext cx="8232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행사 당일</a:t>
            </a:r>
            <a:endParaRPr b="1" sz="1100">
              <a:solidFill>
                <a:schemeClr val="dk2"/>
              </a:solidFill>
            </a:endParaRPr>
          </a:p>
        </p:txBody>
      </p:sp>
      <p:cxnSp>
        <p:nvCxnSpPr>
          <p:cNvPr id="207" name="Google Shape;207;p29"/>
          <p:cNvCxnSpPr/>
          <p:nvPr/>
        </p:nvCxnSpPr>
        <p:spPr>
          <a:xfrm flipH="1" rot="10800000">
            <a:off x="5333850" y="2448888"/>
            <a:ext cx="300" cy="24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08" name="Google Shape;208;p29"/>
          <p:cNvCxnSpPr/>
          <p:nvPr/>
        </p:nvCxnSpPr>
        <p:spPr>
          <a:xfrm flipH="1" rot="10800000">
            <a:off x="7007625" y="2431388"/>
            <a:ext cx="300" cy="24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09" name="Google Shape;209;p29"/>
          <p:cNvCxnSpPr/>
          <p:nvPr/>
        </p:nvCxnSpPr>
        <p:spPr>
          <a:xfrm rot="10800000">
            <a:off x="8280700" y="2573075"/>
            <a:ext cx="0" cy="629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10" name="Google Shape;210;p29"/>
          <p:cNvSpPr txBox="1"/>
          <p:nvPr/>
        </p:nvSpPr>
        <p:spPr>
          <a:xfrm>
            <a:off x="7694050" y="3239800"/>
            <a:ext cx="1173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부스 및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2"/>
                </a:solidFill>
              </a:rPr>
              <a:t>포토존 관리</a:t>
            </a:r>
            <a:endParaRPr sz="11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2-2. 팀별 소개</a:t>
            </a:r>
            <a:endParaRPr/>
          </a:p>
        </p:txBody>
      </p:sp>
      <p:sp>
        <p:nvSpPr>
          <p:cNvPr id="216" name="Google Shape;216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파트너십 팀장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이름: 김보경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나이: 22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학과/학번: 글로벌커뮤니케이션학부 23학번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MBTI: ISFP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블루베리요거트</a:t>
            </a:r>
            <a:endParaRPr/>
          </a:p>
        </p:txBody>
      </p:sp>
      <p:pic>
        <p:nvPicPr>
          <p:cNvPr id="217" name="Google Shape;21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4225" y="705625"/>
            <a:ext cx="2668451" cy="35579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1"/>
          <p:cNvSpPr txBox="1"/>
          <p:nvPr>
            <p:ph type="title"/>
          </p:nvPr>
        </p:nvSpPr>
        <p:spPr>
          <a:xfrm>
            <a:off x="365475" y="1367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latin typeface="Malgun Gothic"/>
                <a:ea typeface="Malgun Gothic"/>
                <a:cs typeface="Malgun Gothic"/>
                <a:sym typeface="Malgun Gothic"/>
              </a:rPr>
              <a:t>주요업무</a:t>
            </a:r>
            <a:endParaRPr b="1"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grpSp>
        <p:nvGrpSpPr>
          <p:cNvPr id="223" name="Google Shape;223;p31"/>
          <p:cNvGrpSpPr/>
          <p:nvPr/>
        </p:nvGrpSpPr>
        <p:grpSpPr>
          <a:xfrm>
            <a:off x="725225" y="1397150"/>
            <a:ext cx="2246750" cy="461700"/>
            <a:chOff x="669525" y="1444125"/>
            <a:chExt cx="2246750" cy="461700"/>
          </a:xfrm>
        </p:grpSpPr>
        <p:sp>
          <p:nvSpPr>
            <p:cNvPr id="224" name="Google Shape;224;p31"/>
            <p:cNvSpPr txBox="1"/>
            <p:nvPr/>
          </p:nvSpPr>
          <p:spPr>
            <a:xfrm>
              <a:off x="1034675" y="1474725"/>
              <a:ext cx="1881600" cy="431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 sz="1600">
                  <a:solidFill>
                    <a:schemeClr val="dk2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파트너십 설계</a:t>
              </a:r>
              <a:endParaRPr sz="1600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225" name="Google Shape;225;p31"/>
            <p:cNvSpPr txBox="1"/>
            <p:nvPr/>
          </p:nvSpPr>
          <p:spPr>
            <a:xfrm>
              <a:off x="669525" y="1444125"/>
              <a:ext cx="566400" cy="461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ko" sz="1800">
                  <a:solidFill>
                    <a:srgbClr val="FF0000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01.</a:t>
              </a:r>
              <a:endParaRPr b="1" sz="1800">
                <a:solidFill>
                  <a:srgbClr val="FF0000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</p:grpSp>
      <p:grpSp>
        <p:nvGrpSpPr>
          <p:cNvPr id="226" name="Google Shape;226;p31"/>
          <p:cNvGrpSpPr/>
          <p:nvPr/>
        </p:nvGrpSpPr>
        <p:grpSpPr>
          <a:xfrm>
            <a:off x="3388256" y="1397150"/>
            <a:ext cx="2475038" cy="461700"/>
            <a:chOff x="3217250" y="1459425"/>
            <a:chExt cx="2475038" cy="461700"/>
          </a:xfrm>
        </p:grpSpPr>
        <p:sp>
          <p:nvSpPr>
            <p:cNvPr id="227" name="Google Shape;227;p31"/>
            <p:cNvSpPr txBox="1"/>
            <p:nvPr/>
          </p:nvSpPr>
          <p:spPr>
            <a:xfrm>
              <a:off x="3569188" y="1474725"/>
              <a:ext cx="2123100" cy="431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" sz="1600">
                  <a:solidFill>
                    <a:schemeClr val="dk2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파트너 탐색 및 유</a:t>
              </a:r>
              <a:r>
                <a:rPr lang="ko" sz="1600">
                  <a:solidFill>
                    <a:schemeClr val="dk2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치</a:t>
              </a:r>
              <a:endParaRPr sz="1600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228" name="Google Shape;228;p31"/>
            <p:cNvSpPr txBox="1"/>
            <p:nvPr/>
          </p:nvSpPr>
          <p:spPr>
            <a:xfrm>
              <a:off x="3217250" y="1459425"/>
              <a:ext cx="566400" cy="461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ko" sz="1800">
                  <a:solidFill>
                    <a:srgbClr val="FF0000"/>
                  </a:solidFill>
                  <a:latin typeface="Malgun Gothic"/>
                  <a:ea typeface="Malgun Gothic"/>
                  <a:cs typeface="Malgun Gothic"/>
                  <a:sym typeface="Malgun Gothic"/>
                </a:rPr>
                <a:t>02.</a:t>
              </a:r>
              <a:endParaRPr b="1" sz="1800">
                <a:solidFill>
                  <a:srgbClr val="FF0000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</p:grpSp>
      <p:sp>
        <p:nvSpPr>
          <p:cNvPr id="229" name="Google Shape;229;p31"/>
          <p:cNvSpPr txBox="1"/>
          <p:nvPr/>
        </p:nvSpPr>
        <p:spPr>
          <a:xfrm>
            <a:off x="6800150" y="1236475"/>
            <a:ext cx="18816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 sz="1600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파트너 관리 및 파트너십 이행</a:t>
            </a:r>
            <a:endParaRPr sz="1600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0" name="Google Shape;230;p31"/>
          <p:cNvSpPr txBox="1"/>
          <p:nvPr/>
        </p:nvSpPr>
        <p:spPr>
          <a:xfrm>
            <a:off x="6392925" y="1266250"/>
            <a:ext cx="566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800">
                <a:solidFill>
                  <a:srgbClr val="FF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03.</a:t>
            </a:r>
            <a:endParaRPr b="1" sz="1800">
              <a:solidFill>
                <a:srgbClr val="FF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1" name="Google Shape;231;p31"/>
          <p:cNvSpPr txBox="1"/>
          <p:nvPr/>
        </p:nvSpPr>
        <p:spPr>
          <a:xfrm>
            <a:off x="530250" y="2106725"/>
            <a:ext cx="2249700" cy="18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TEDxKHU의 슬로건, 강연의 주제에 맞게 전반적인 파트너십을 설계합니다.</a:t>
            </a:r>
            <a:endParaRPr sz="12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 과정에서 파트너십 </a:t>
            </a:r>
            <a:r>
              <a:rPr lang="ko" sz="1200">
                <a:solidFill>
                  <a:srgbClr val="FF0000"/>
                </a:solidFill>
                <a:latin typeface="Malgun Gothic"/>
                <a:ea typeface="Malgun Gothic"/>
                <a:cs typeface="Malgun Gothic"/>
                <a:sym typeface="Malgun Gothic"/>
              </a:rPr>
              <a:t>가이드라인 기획, 파트너십 혜택표 구상, 파트너십 메일 양식 구상</a:t>
            </a:r>
            <a:r>
              <a:rPr lang="ko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등이 이루어질 계획입니다.</a:t>
            </a:r>
            <a:endParaRPr sz="12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2" name="Google Shape;232;p31"/>
          <p:cNvSpPr txBox="1"/>
          <p:nvPr/>
        </p:nvSpPr>
        <p:spPr>
          <a:xfrm>
            <a:off x="3321375" y="2030525"/>
            <a:ext cx="2287500" cy="22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TEDxKHU의 슬로건, 강연의 주제와 부합한 파트너사 기업을 탐색하고, 다양한 방법을 통해 컨택하고 유치합니다.</a:t>
            </a:r>
            <a:endParaRPr sz="12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컨택한 기업들과 최대한 많은 파트너십 체결을 목표로 하며,</a:t>
            </a:r>
            <a:endParaRPr sz="12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이 과정에서 기업들과의 지속적이고 즉각적인 피드백이 필요합니다. </a:t>
            </a:r>
            <a:endParaRPr sz="12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3" name="Google Shape;233;p31"/>
          <p:cNvSpPr txBox="1"/>
          <p:nvPr/>
        </p:nvSpPr>
        <p:spPr>
          <a:xfrm>
            <a:off x="6431975" y="2230650"/>
            <a:ext cx="1893900" cy="9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파트너십을 체결한 파트너사 기업들과의 혜택 이행 완료를 위해 지속해서 기업과 컨택합니다. </a:t>
            </a:r>
            <a:endParaRPr sz="1300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2"/>
          <p:cNvSpPr txBox="1"/>
          <p:nvPr>
            <p:ph type="title"/>
          </p:nvPr>
        </p:nvSpPr>
        <p:spPr>
          <a:xfrm>
            <a:off x="395250" y="1479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latin typeface="Malgun Gothic"/>
                <a:ea typeface="Malgun Gothic"/>
                <a:cs typeface="Malgun Gothic"/>
                <a:sym typeface="Malgun Gothic"/>
              </a:rPr>
              <a:t>주요일정</a:t>
            </a:r>
            <a:endParaRPr b="1"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9" name="Google Shape;239;p32"/>
          <p:cNvSpPr/>
          <p:nvPr/>
        </p:nvSpPr>
        <p:spPr>
          <a:xfrm>
            <a:off x="821100" y="1034375"/>
            <a:ext cx="7501800" cy="24717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0" name="Google Shape;240;p32"/>
          <p:cNvSpPr txBox="1"/>
          <p:nvPr/>
        </p:nvSpPr>
        <p:spPr>
          <a:xfrm>
            <a:off x="2912775" y="1285250"/>
            <a:ext cx="5796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500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4월</a:t>
            </a:r>
            <a:endParaRPr b="1" sz="1500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1" name="Google Shape;241;p32"/>
          <p:cNvSpPr txBox="1"/>
          <p:nvPr/>
        </p:nvSpPr>
        <p:spPr>
          <a:xfrm>
            <a:off x="4408325" y="1301825"/>
            <a:ext cx="7107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500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5월</a:t>
            </a:r>
            <a:endParaRPr b="1" sz="1500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2" name="Google Shape;242;p32"/>
          <p:cNvSpPr txBox="1"/>
          <p:nvPr/>
        </p:nvSpPr>
        <p:spPr>
          <a:xfrm>
            <a:off x="5903875" y="1285250"/>
            <a:ext cx="7107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500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6월</a:t>
            </a:r>
            <a:endParaRPr b="1" sz="1500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3" name="Google Shape;243;p32"/>
          <p:cNvSpPr txBox="1"/>
          <p:nvPr/>
        </p:nvSpPr>
        <p:spPr>
          <a:xfrm>
            <a:off x="7399425" y="1285250"/>
            <a:ext cx="5985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500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7월</a:t>
            </a:r>
            <a:endParaRPr b="1" sz="1500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4" name="Google Shape;244;p32"/>
          <p:cNvSpPr/>
          <p:nvPr/>
        </p:nvSpPr>
        <p:spPr>
          <a:xfrm>
            <a:off x="2830025" y="1792025"/>
            <a:ext cx="1460400" cy="250800"/>
          </a:xfrm>
          <a:prstGeom prst="rect">
            <a:avLst/>
          </a:prstGeom>
          <a:solidFill>
            <a:srgbClr val="FF0000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5" name="Google Shape;245;p32"/>
          <p:cNvSpPr/>
          <p:nvPr/>
        </p:nvSpPr>
        <p:spPr>
          <a:xfrm>
            <a:off x="4225375" y="2313575"/>
            <a:ext cx="3008100" cy="250800"/>
          </a:xfrm>
          <a:prstGeom prst="rect">
            <a:avLst/>
          </a:prstGeom>
          <a:solidFill>
            <a:srgbClr val="FF0000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6" name="Google Shape;246;p32"/>
          <p:cNvSpPr/>
          <p:nvPr/>
        </p:nvSpPr>
        <p:spPr>
          <a:xfrm>
            <a:off x="6766575" y="2891275"/>
            <a:ext cx="1115400" cy="250800"/>
          </a:xfrm>
          <a:prstGeom prst="rect">
            <a:avLst/>
          </a:prstGeom>
          <a:solidFill>
            <a:srgbClr val="FF0000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7" name="Google Shape;247;p32"/>
          <p:cNvSpPr txBox="1"/>
          <p:nvPr/>
        </p:nvSpPr>
        <p:spPr>
          <a:xfrm>
            <a:off x="3181325" y="1717325"/>
            <a:ext cx="75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STEP 1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8" name="Google Shape;248;p32"/>
          <p:cNvSpPr txBox="1"/>
          <p:nvPr/>
        </p:nvSpPr>
        <p:spPr>
          <a:xfrm>
            <a:off x="5265175" y="2265375"/>
            <a:ext cx="928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STEP 2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9" name="Google Shape;249;p32"/>
          <p:cNvSpPr txBox="1"/>
          <p:nvPr/>
        </p:nvSpPr>
        <p:spPr>
          <a:xfrm>
            <a:off x="6900524" y="2816575"/>
            <a:ext cx="847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STEP 3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1417225" y="1275900"/>
            <a:ext cx="5985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500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3월</a:t>
            </a:r>
            <a:endParaRPr b="1" sz="1500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51" name="Google Shape;251;p32"/>
          <p:cNvSpPr txBox="1"/>
          <p:nvPr/>
        </p:nvSpPr>
        <p:spPr>
          <a:xfrm>
            <a:off x="3161100" y="3819813"/>
            <a:ext cx="1957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STEP 2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파트너 탐색 및 유치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846750" y="3819813"/>
            <a:ext cx="1619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STEP 1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파트너십 설계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5813850" y="3819825"/>
            <a:ext cx="2682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STEP 3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solidFill>
                  <a:schemeClr val="dk2"/>
                </a:solidFill>
                <a:latin typeface="Malgun Gothic"/>
                <a:ea typeface="Malgun Gothic"/>
                <a:cs typeface="Malgun Gothic"/>
                <a:sym typeface="Malgun Gothic"/>
              </a:rPr>
              <a:t>파트너 이행 및 파트너십 이행</a:t>
            </a:r>
            <a:endParaRPr b="1">
              <a:solidFill>
                <a:schemeClr val="dk2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2-2. 팀별 소개</a:t>
            </a:r>
            <a:endParaRPr/>
          </a:p>
        </p:txBody>
      </p:sp>
      <p:sp>
        <p:nvSpPr>
          <p:cNvPr id="259" name="Google Shape;259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스카우팅 팀장</a:t>
            </a:r>
            <a:endParaRPr/>
          </a:p>
        </p:txBody>
      </p:sp>
      <p:sp>
        <p:nvSpPr>
          <p:cNvPr id="260" name="Google Shape;260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이름: </a:t>
            </a:r>
            <a:r>
              <a:rPr lang="ko"/>
              <a:t>고다애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나이: 22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학과/학번: 글로벌커뮤니케이션학부 24학번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MBTI: ESFJ</a:t>
            </a:r>
            <a:endParaRPr/>
          </a:p>
        </p:txBody>
      </p:sp>
      <p:pic>
        <p:nvPicPr>
          <p:cNvPr id="261" name="Google Shape;261;p33" title="KakaoTalk_Photo_2025-03-25-17-22-59.jpeg"/>
          <p:cNvPicPr preferRelativeResize="0"/>
          <p:nvPr/>
        </p:nvPicPr>
        <p:blipFill rotWithShape="1">
          <a:blip r:embed="rId3">
            <a:alphaModFix/>
          </a:blip>
          <a:srcRect b="0" l="13449" r="0" t="0"/>
          <a:stretch/>
        </p:blipFill>
        <p:spPr>
          <a:xfrm>
            <a:off x="4704975" y="1152475"/>
            <a:ext cx="4127324" cy="3142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4"/>
          <p:cNvSpPr txBox="1"/>
          <p:nvPr>
            <p:ph type="title"/>
          </p:nvPr>
        </p:nvSpPr>
        <p:spPr>
          <a:xfrm>
            <a:off x="235500" y="936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/>
              <a:t>주제 스토리텔링</a:t>
            </a:r>
            <a:endParaRPr sz="2100"/>
          </a:p>
        </p:txBody>
      </p:sp>
      <p:sp>
        <p:nvSpPr>
          <p:cNvPr id="267" name="Google Shape;267;p34"/>
          <p:cNvSpPr txBox="1"/>
          <p:nvPr>
            <p:ph idx="1" type="body"/>
          </p:nvPr>
        </p:nvSpPr>
        <p:spPr>
          <a:xfrm>
            <a:off x="235500" y="1770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-"/>
            </a:pPr>
            <a:r>
              <a:rPr lang="ko">
                <a:solidFill>
                  <a:schemeClr val="dk1"/>
                </a:solidFill>
              </a:rPr>
              <a:t>주제 선정 워크샵을 통해 선정된 </a:t>
            </a:r>
            <a:r>
              <a:rPr lang="ko">
                <a:solidFill>
                  <a:srgbClr val="E3001F"/>
                </a:solidFill>
              </a:rPr>
              <a:t>강연 주제 구체화</a:t>
            </a:r>
            <a:endParaRPr>
              <a:solidFill>
                <a:srgbClr val="E3001F"/>
              </a:solidFill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-"/>
            </a:pPr>
            <a:r>
              <a:rPr lang="ko">
                <a:solidFill>
                  <a:schemeClr val="dk1"/>
                </a:solidFill>
              </a:rPr>
              <a:t>주제로 선정된 키워드에 강연 전반을 관통하는 </a:t>
            </a:r>
            <a:r>
              <a:rPr lang="ko">
                <a:solidFill>
                  <a:srgbClr val="E3001F"/>
                </a:solidFill>
              </a:rPr>
              <a:t>철학적 의미 가미</a:t>
            </a:r>
            <a:endParaRPr>
              <a:solidFill>
                <a:srgbClr val="E3001F"/>
              </a:solidFill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-"/>
            </a:pPr>
            <a:r>
              <a:rPr lang="ko">
                <a:solidFill>
                  <a:schemeClr val="dk1"/>
                </a:solidFill>
              </a:rPr>
              <a:t>메시지를 효과적으로 전달하기 위한 </a:t>
            </a:r>
            <a:r>
              <a:rPr lang="ko">
                <a:solidFill>
                  <a:srgbClr val="E3001F"/>
                </a:solidFill>
              </a:rPr>
              <a:t>스토리텔링 추가</a:t>
            </a:r>
            <a:endParaRPr>
              <a:solidFill>
                <a:srgbClr val="E3001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34"/>
          <p:cNvSpPr txBox="1"/>
          <p:nvPr>
            <p:ph type="title"/>
          </p:nvPr>
        </p:nvSpPr>
        <p:spPr>
          <a:xfrm>
            <a:off x="3193850" y="94605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/>
              <a:t>연사 섭외 및 강연 설계</a:t>
            </a:r>
            <a:endParaRPr sz="2100"/>
          </a:p>
        </p:txBody>
      </p:sp>
      <p:sp>
        <p:nvSpPr>
          <p:cNvPr id="269" name="Google Shape;269;p34"/>
          <p:cNvSpPr txBox="1"/>
          <p:nvPr>
            <p:ph idx="1" type="body"/>
          </p:nvPr>
        </p:nvSpPr>
        <p:spPr>
          <a:xfrm>
            <a:off x="3193850" y="178005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-"/>
            </a:pPr>
            <a:r>
              <a:rPr lang="ko">
                <a:solidFill>
                  <a:schemeClr val="dk1"/>
                </a:solidFill>
              </a:rPr>
              <a:t>다양한 분야에서 강연 주제와 관련해 창의적인 아이디어를 가진 </a:t>
            </a:r>
            <a:r>
              <a:rPr lang="ko">
                <a:solidFill>
                  <a:srgbClr val="E3001F"/>
                </a:solidFill>
              </a:rPr>
              <a:t>연사 섭외</a:t>
            </a:r>
            <a:endParaRPr>
              <a:solidFill>
                <a:srgbClr val="E3001F"/>
              </a:solidFill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-"/>
            </a:pPr>
            <a:r>
              <a:rPr lang="ko">
                <a:solidFill>
                  <a:schemeClr val="dk1"/>
                </a:solidFill>
              </a:rPr>
              <a:t>짧은 시간 내 연사의 아이디어가 효과적으로 전달될 수 있도록 </a:t>
            </a:r>
            <a:r>
              <a:rPr lang="ko">
                <a:solidFill>
                  <a:srgbClr val="E3001F"/>
                </a:solidFill>
              </a:rPr>
              <a:t>연사의 강연 설계 서포트</a:t>
            </a:r>
            <a:endParaRPr>
              <a:solidFill>
                <a:srgbClr val="E3001F"/>
              </a:solidFill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-"/>
            </a:pPr>
            <a:r>
              <a:rPr lang="ko">
                <a:solidFill>
                  <a:schemeClr val="dk1"/>
                </a:solidFill>
              </a:rPr>
              <a:t>미팅과 리허설을 통한 </a:t>
            </a:r>
            <a:r>
              <a:rPr lang="ko">
                <a:solidFill>
                  <a:srgbClr val="E3001F"/>
                </a:solidFill>
              </a:rPr>
              <a:t>강연 대본 </a:t>
            </a:r>
            <a:r>
              <a:rPr lang="ko">
                <a:solidFill>
                  <a:schemeClr val="dk1"/>
                </a:solidFill>
              </a:rPr>
              <a:t>및 </a:t>
            </a:r>
            <a:r>
              <a:rPr lang="ko">
                <a:solidFill>
                  <a:srgbClr val="E3001F"/>
                </a:solidFill>
              </a:rPr>
              <a:t>시청각 자료 완성</a:t>
            </a:r>
            <a:endParaRPr>
              <a:solidFill>
                <a:srgbClr val="E3001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34"/>
          <p:cNvSpPr txBox="1"/>
          <p:nvPr>
            <p:ph type="title"/>
          </p:nvPr>
        </p:nvSpPr>
        <p:spPr>
          <a:xfrm>
            <a:off x="6183600" y="94605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/>
              <a:t>본 행사 진행</a:t>
            </a:r>
            <a:endParaRPr sz="2100"/>
          </a:p>
        </p:txBody>
      </p:sp>
      <p:sp>
        <p:nvSpPr>
          <p:cNvPr id="271" name="Google Shape;271;p34"/>
          <p:cNvSpPr txBox="1"/>
          <p:nvPr>
            <p:ph idx="1" type="body"/>
          </p:nvPr>
        </p:nvSpPr>
        <p:spPr>
          <a:xfrm>
            <a:off x="6183600" y="178005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-"/>
            </a:pPr>
            <a:r>
              <a:rPr lang="ko">
                <a:solidFill>
                  <a:schemeClr val="dk1"/>
                </a:solidFill>
              </a:rPr>
              <a:t>행사 당일 강연을 준비하는 </a:t>
            </a:r>
            <a:r>
              <a:rPr lang="ko">
                <a:solidFill>
                  <a:srgbClr val="E3001F"/>
                </a:solidFill>
              </a:rPr>
              <a:t>연사의 전 대본 </a:t>
            </a:r>
            <a:r>
              <a:rPr lang="ko">
                <a:solidFill>
                  <a:schemeClr val="dk1"/>
                </a:solidFill>
              </a:rPr>
              <a:t>및 </a:t>
            </a:r>
            <a:r>
              <a:rPr lang="ko">
                <a:solidFill>
                  <a:srgbClr val="E3001F"/>
                </a:solidFill>
              </a:rPr>
              <a:t>프롬프트 관리</a:t>
            </a:r>
            <a:endParaRPr>
              <a:solidFill>
                <a:srgbClr val="E3001F"/>
              </a:solidFill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-"/>
            </a:pPr>
            <a:r>
              <a:rPr lang="ko">
                <a:solidFill>
                  <a:schemeClr val="dk1"/>
                </a:solidFill>
              </a:rPr>
              <a:t>행사 당일 </a:t>
            </a:r>
            <a:r>
              <a:rPr lang="ko">
                <a:solidFill>
                  <a:srgbClr val="E3001F"/>
                </a:solidFill>
              </a:rPr>
              <a:t>연사 의전</a:t>
            </a:r>
            <a:endParaRPr>
              <a:solidFill>
                <a:srgbClr val="E3001F"/>
              </a:solidFill>
            </a:endParaRPr>
          </a:p>
        </p:txBody>
      </p:sp>
      <p:sp>
        <p:nvSpPr>
          <p:cNvPr id="272" name="Google Shape;272;p34"/>
          <p:cNvSpPr txBox="1"/>
          <p:nvPr>
            <p:ph type="title"/>
          </p:nvPr>
        </p:nvSpPr>
        <p:spPr>
          <a:xfrm>
            <a:off x="311700" y="445025"/>
            <a:ext cx="4320300" cy="57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스카우팅팀 주요활동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7" name="Google Shape;277;p35"/>
          <p:cNvCxnSpPr/>
          <p:nvPr/>
        </p:nvCxnSpPr>
        <p:spPr>
          <a:xfrm>
            <a:off x="959475" y="895325"/>
            <a:ext cx="9000" cy="348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78" name="Google Shape;278;p35"/>
          <p:cNvCxnSpPr/>
          <p:nvPr/>
        </p:nvCxnSpPr>
        <p:spPr>
          <a:xfrm>
            <a:off x="3931275" y="895325"/>
            <a:ext cx="9000" cy="348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79" name="Google Shape;279;p35"/>
          <p:cNvCxnSpPr/>
          <p:nvPr/>
        </p:nvCxnSpPr>
        <p:spPr>
          <a:xfrm>
            <a:off x="6903075" y="895325"/>
            <a:ext cx="9000" cy="348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80" name="Google Shape;280;p35"/>
          <p:cNvCxnSpPr/>
          <p:nvPr/>
        </p:nvCxnSpPr>
        <p:spPr>
          <a:xfrm>
            <a:off x="5455275" y="895325"/>
            <a:ext cx="9000" cy="348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81" name="Google Shape;281;p35"/>
          <p:cNvCxnSpPr/>
          <p:nvPr/>
        </p:nvCxnSpPr>
        <p:spPr>
          <a:xfrm>
            <a:off x="2407275" y="895325"/>
            <a:ext cx="9000" cy="348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82" name="Google Shape;282;p35"/>
          <p:cNvCxnSpPr/>
          <p:nvPr/>
        </p:nvCxnSpPr>
        <p:spPr>
          <a:xfrm>
            <a:off x="8274675" y="895325"/>
            <a:ext cx="9000" cy="348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83" name="Google Shape;283;p35"/>
          <p:cNvSpPr txBox="1"/>
          <p:nvPr>
            <p:ph idx="4294967295" type="title"/>
          </p:nvPr>
        </p:nvSpPr>
        <p:spPr>
          <a:xfrm>
            <a:off x="885975" y="848550"/>
            <a:ext cx="1530300" cy="51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/>
              <a:t>3월</a:t>
            </a:r>
            <a:endParaRPr sz="2100"/>
          </a:p>
        </p:txBody>
      </p:sp>
      <p:sp>
        <p:nvSpPr>
          <p:cNvPr id="284" name="Google Shape;284;p35"/>
          <p:cNvSpPr txBox="1"/>
          <p:nvPr>
            <p:ph idx="4294967295" type="title"/>
          </p:nvPr>
        </p:nvSpPr>
        <p:spPr>
          <a:xfrm>
            <a:off x="2409975" y="848550"/>
            <a:ext cx="1530300" cy="51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/>
              <a:t>4월</a:t>
            </a:r>
            <a:endParaRPr sz="2100"/>
          </a:p>
        </p:txBody>
      </p:sp>
      <p:sp>
        <p:nvSpPr>
          <p:cNvPr id="285" name="Google Shape;285;p35"/>
          <p:cNvSpPr txBox="1"/>
          <p:nvPr>
            <p:ph idx="4294967295" type="title"/>
          </p:nvPr>
        </p:nvSpPr>
        <p:spPr>
          <a:xfrm>
            <a:off x="3933975" y="848550"/>
            <a:ext cx="1530300" cy="51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/>
              <a:t>5월</a:t>
            </a:r>
            <a:endParaRPr sz="2100"/>
          </a:p>
        </p:txBody>
      </p:sp>
      <p:sp>
        <p:nvSpPr>
          <p:cNvPr id="286" name="Google Shape;286;p35"/>
          <p:cNvSpPr txBox="1"/>
          <p:nvPr>
            <p:ph idx="4294967295" type="title"/>
          </p:nvPr>
        </p:nvSpPr>
        <p:spPr>
          <a:xfrm>
            <a:off x="5381775" y="848550"/>
            <a:ext cx="1530300" cy="51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/>
              <a:t>6월</a:t>
            </a:r>
            <a:endParaRPr sz="2100"/>
          </a:p>
        </p:txBody>
      </p:sp>
      <p:sp>
        <p:nvSpPr>
          <p:cNvPr id="287" name="Google Shape;287;p35"/>
          <p:cNvSpPr txBox="1"/>
          <p:nvPr>
            <p:ph idx="4294967295" type="title"/>
          </p:nvPr>
        </p:nvSpPr>
        <p:spPr>
          <a:xfrm>
            <a:off x="6829575" y="848550"/>
            <a:ext cx="1530300" cy="51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2100"/>
              <a:t>7월</a:t>
            </a:r>
            <a:endParaRPr sz="2100"/>
          </a:p>
        </p:txBody>
      </p:sp>
      <p:sp>
        <p:nvSpPr>
          <p:cNvPr id="288" name="Google Shape;288;p35"/>
          <p:cNvSpPr/>
          <p:nvPr/>
        </p:nvSpPr>
        <p:spPr>
          <a:xfrm>
            <a:off x="2421000" y="1534825"/>
            <a:ext cx="1510200" cy="3471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/>
              <a:t>주제 확정 및 스토리텔링</a:t>
            </a:r>
            <a:endParaRPr sz="1100"/>
          </a:p>
        </p:txBody>
      </p:sp>
      <p:sp>
        <p:nvSpPr>
          <p:cNvPr id="289" name="Google Shape;289;p35"/>
          <p:cNvSpPr/>
          <p:nvPr/>
        </p:nvSpPr>
        <p:spPr>
          <a:xfrm>
            <a:off x="2421000" y="2144425"/>
            <a:ext cx="3034200" cy="3471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/>
              <a:t>연사 서칭</a:t>
            </a:r>
            <a:endParaRPr sz="1100"/>
          </a:p>
        </p:txBody>
      </p:sp>
      <p:sp>
        <p:nvSpPr>
          <p:cNvPr id="290" name="Google Shape;290;p35"/>
          <p:cNvSpPr/>
          <p:nvPr/>
        </p:nvSpPr>
        <p:spPr>
          <a:xfrm>
            <a:off x="3945000" y="2601625"/>
            <a:ext cx="1510200" cy="3471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/>
              <a:t>연사 컨택 및 미팅</a:t>
            </a:r>
            <a:endParaRPr sz="1100"/>
          </a:p>
        </p:txBody>
      </p:sp>
      <p:sp>
        <p:nvSpPr>
          <p:cNvPr id="291" name="Google Shape;291;p35"/>
          <p:cNvSpPr/>
          <p:nvPr/>
        </p:nvSpPr>
        <p:spPr>
          <a:xfrm>
            <a:off x="5469000" y="1611025"/>
            <a:ext cx="1443000" cy="3471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/>
              <a:t>강연 설계</a:t>
            </a:r>
            <a:endParaRPr sz="1100"/>
          </a:p>
        </p:txBody>
      </p:sp>
      <p:sp>
        <p:nvSpPr>
          <p:cNvPr id="292" name="Google Shape;292;p35"/>
          <p:cNvSpPr/>
          <p:nvPr/>
        </p:nvSpPr>
        <p:spPr>
          <a:xfrm>
            <a:off x="6916800" y="2068225"/>
            <a:ext cx="1357800" cy="3471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100"/>
              <a:t>본 행사 준비</a:t>
            </a:r>
            <a:endParaRPr sz="11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2-2. 팀별 소개</a:t>
            </a:r>
            <a:endParaRPr/>
          </a:p>
        </p:txBody>
      </p:sp>
      <p:sp>
        <p:nvSpPr>
          <p:cNvPr id="298" name="Google Shape;298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ko"/>
              <a:t>마케팅 팀장</a:t>
            </a:r>
            <a:endParaRPr/>
          </a:p>
        </p:txBody>
      </p:sp>
      <p:sp>
        <p:nvSpPr>
          <p:cNvPr id="299" name="Google Shape;299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이름 : </a:t>
            </a:r>
            <a:r>
              <a:rPr lang="ko"/>
              <a:t>전지예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나이 : 22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학과/학번 : </a:t>
            </a:r>
            <a:r>
              <a:rPr lang="ko"/>
              <a:t>시각디자인학과 &amp; 미디어학과 23학번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ENTJ</a:t>
            </a:r>
            <a:endParaRPr/>
          </a:p>
        </p:txBody>
      </p:sp>
      <p:pic>
        <p:nvPicPr>
          <p:cNvPr id="300" name="Google Shape;300;p36" title="250317 3시반 증사3인 최서연님 2 copy_id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87104" y="887400"/>
            <a:ext cx="2353024" cy="3025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7"/>
          <p:cNvSpPr txBox="1"/>
          <p:nvPr>
            <p:ph type="title"/>
          </p:nvPr>
        </p:nvSpPr>
        <p:spPr>
          <a:xfrm>
            <a:off x="365475" y="1367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>
                <a:latin typeface="Malgun Gothic"/>
                <a:ea typeface="Malgun Gothic"/>
                <a:cs typeface="Malgun Gothic"/>
                <a:sym typeface="Malgun Gothic"/>
              </a:rPr>
              <a:t>주요업무</a:t>
            </a:r>
            <a:endParaRPr b="1"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06" name="Google Shape;306;p37"/>
          <p:cNvSpPr/>
          <p:nvPr/>
        </p:nvSpPr>
        <p:spPr>
          <a:xfrm>
            <a:off x="4748876" y="1747475"/>
            <a:ext cx="3985200" cy="1960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37"/>
          <p:cNvSpPr/>
          <p:nvPr/>
        </p:nvSpPr>
        <p:spPr>
          <a:xfrm>
            <a:off x="406050" y="1747475"/>
            <a:ext cx="3985200" cy="1960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37"/>
          <p:cNvSpPr txBox="1"/>
          <p:nvPr/>
        </p:nvSpPr>
        <p:spPr>
          <a:xfrm>
            <a:off x="541276" y="1800750"/>
            <a:ext cx="3714600" cy="3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300">
                <a:solidFill>
                  <a:schemeClr val="dk2"/>
                </a:solidFill>
              </a:rPr>
              <a:t>TEDxKHU 홍보 및 브랜딩</a:t>
            </a:r>
            <a:endParaRPr sz="1200">
              <a:solidFill>
                <a:schemeClr val="dk2"/>
              </a:solidFill>
            </a:endParaRPr>
          </a:p>
        </p:txBody>
      </p:sp>
      <p:sp>
        <p:nvSpPr>
          <p:cNvPr id="309" name="Google Shape;309;p37"/>
          <p:cNvSpPr txBox="1"/>
          <p:nvPr/>
        </p:nvSpPr>
        <p:spPr>
          <a:xfrm>
            <a:off x="4884208" y="1800750"/>
            <a:ext cx="3714600" cy="3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300">
                <a:solidFill>
                  <a:schemeClr val="dk2"/>
                </a:solidFill>
              </a:rPr>
              <a:t>본강연 홍보</a:t>
            </a:r>
            <a:endParaRPr sz="12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2"/>
              </a:solidFill>
            </a:endParaRPr>
          </a:p>
        </p:txBody>
      </p:sp>
      <p:cxnSp>
        <p:nvCxnSpPr>
          <p:cNvPr id="310" name="Google Shape;310;p37"/>
          <p:cNvCxnSpPr/>
          <p:nvPr/>
        </p:nvCxnSpPr>
        <p:spPr>
          <a:xfrm flipH="1" rot="10800000">
            <a:off x="406050" y="2196625"/>
            <a:ext cx="3993000" cy="7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11" name="Google Shape;311;p37"/>
          <p:cNvCxnSpPr/>
          <p:nvPr/>
        </p:nvCxnSpPr>
        <p:spPr>
          <a:xfrm flipH="1" rot="10800000">
            <a:off x="4744957" y="2196625"/>
            <a:ext cx="3993000" cy="7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12" name="Google Shape;312;p37"/>
          <p:cNvSpPr txBox="1"/>
          <p:nvPr/>
        </p:nvSpPr>
        <p:spPr>
          <a:xfrm>
            <a:off x="818925" y="2591825"/>
            <a:ext cx="3159300" cy="8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000">
                <a:solidFill>
                  <a:schemeClr val="dk1"/>
                </a:solidFill>
              </a:rPr>
              <a:t>* TEDxKyungHee의 브랜딩 및 인지도 확산 목적의 SNS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000">
                <a:solidFill>
                  <a:schemeClr val="dk1"/>
                </a:solidFill>
              </a:rPr>
              <a:t>*  콘텐츠 제작 공식 인스타그램과 유튜브 운영 및 주기적인 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000">
                <a:solidFill>
                  <a:schemeClr val="dk1"/>
                </a:solidFill>
              </a:rPr>
              <a:t>컨텐츠 기획, 제작 및 업로드</a:t>
            </a:r>
            <a:endParaRPr sz="1900">
              <a:solidFill>
                <a:schemeClr val="dk2"/>
              </a:solidFill>
            </a:endParaRPr>
          </a:p>
        </p:txBody>
      </p:sp>
      <p:sp>
        <p:nvSpPr>
          <p:cNvPr id="313" name="Google Shape;313;p37"/>
          <p:cNvSpPr txBox="1"/>
          <p:nvPr/>
        </p:nvSpPr>
        <p:spPr>
          <a:xfrm>
            <a:off x="5066325" y="2571750"/>
            <a:ext cx="3159300" cy="8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000">
                <a:solidFill>
                  <a:schemeClr val="dk1"/>
                </a:solidFill>
              </a:rPr>
              <a:t>* 강연 참여율을 높이기 위한 경희대학교 서울캠퍼스 및       국제캠퍼스 교내 오프라인 홍보 행사 기획 및 진행 등 강연 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000">
                <a:solidFill>
                  <a:schemeClr val="dk1"/>
                </a:solidFill>
              </a:rPr>
              <a:t>* 홍보를 위한 다양한 교내외 마케팅 전략 수립</a:t>
            </a:r>
            <a:endParaRPr sz="20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8"/>
          <p:cNvSpPr/>
          <p:nvPr/>
        </p:nvSpPr>
        <p:spPr>
          <a:xfrm>
            <a:off x="1556750" y="1479000"/>
            <a:ext cx="1668300" cy="16683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300">
                <a:solidFill>
                  <a:schemeClr val="dk2"/>
                </a:solidFill>
              </a:rPr>
              <a:t>TEDxKHU 홍보</a:t>
            </a:r>
            <a:endParaRPr/>
          </a:p>
        </p:txBody>
      </p:sp>
      <p:sp>
        <p:nvSpPr>
          <p:cNvPr id="319" name="Google Shape;319;p38"/>
          <p:cNvSpPr txBox="1"/>
          <p:nvPr/>
        </p:nvSpPr>
        <p:spPr>
          <a:xfrm>
            <a:off x="1943450" y="838900"/>
            <a:ext cx="8949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500">
                <a:solidFill>
                  <a:srgbClr val="E3001F"/>
                </a:solidFill>
              </a:rPr>
              <a:t>4월 - 5월</a:t>
            </a:r>
            <a:endParaRPr sz="1500">
              <a:solidFill>
                <a:srgbClr val="E3001F"/>
              </a:solidFill>
            </a:endParaRPr>
          </a:p>
        </p:txBody>
      </p:sp>
      <p:sp>
        <p:nvSpPr>
          <p:cNvPr id="320" name="Google Shape;320;p38"/>
          <p:cNvSpPr txBox="1"/>
          <p:nvPr/>
        </p:nvSpPr>
        <p:spPr>
          <a:xfrm>
            <a:off x="5970950" y="838900"/>
            <a:ext cx="8949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500">
                <a:solidFill>
                  <a:srgbClr val="E3001F"/>
                </a:solidFill>
              </a:rPr>
              <a:t>6월 - 7월 </a:t>
            </a:r>
            <a:endParaRPr sz="1500">
              <a:solidFill>
                <a:srgbClr val="E3001F"/>
              </a:solidFill>
            </a:endParaRPr>
          </a:p>
        </p:txBody>
      </p:sp>
      <p:sp>
        <p:nvSpPr>
          <p:cNvPr id="321" name="Google Shape;321;p38"/>
          <p:cNvSpPr/>
          <p:nvPr/>
        </p:nvSpPr>
        <p:spPr>
          <a:xfrm>
            <a:off x="5584250" y="1479000"/>
            <a:ext cx="1668300" cy="16683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300">
                <a:solidFill>
                  <a:schemeClr val="dk2"/>
                </a:solidFill>
              </a:rPr>
              <a:t>본강연 홍보</a:t>
            </a:r>
            <a:endParaRPr/>
          </a:p>
        </p:txBody>
      </p:sp>
      <p:sp>
        <p:nvSpPr>
          <p:cNvPr id="322" name="Google Shape;322;p38"/>
          <p:cNvSpPr txBox="1"/>
          <p:nvPr/>
        </p:nvSpPr>
        <p:spPr>
          <a:xfrm>
            <a:off x="850075" y="3478100"/>
            <a:ext cx="3000000" cy="7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1"/>
                </a:solidFill>
              </a:rPr>
              <a:t>SNS 관리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1"/>
                </a:solidFill>
              </a:rPr>
              <a:t>홍보 콘텐츠 제작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1"/>
                </a:solidFill>
              </a:rPr>
              <a:t>오프라인 홍보 부스 기획 등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323" name="Google Shape;323;p38"/>
          <p:cNvSpPr txBox="1"/>
          <p:nvPr/>
        </p:nvSpPr>
        <p:spPr>
          <a:xfrm>
            <a:off x="4918400" y="3584300"/>
            <a:ext cx="3000000" cy="5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1"/>
                </a:solidFill>
              </a:rPr>
              <a:t>강</a:t>
            </a:r>
            <a:r>
              <a:rPr lang="ko" sz="1200">
                <a:solidFill>
                  <a:schemeClr val="dk1"/>
                </a:solidFill>
              </a:rPr>
              <a:t>연 프리뷰 영상 제작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" sz="1200">
                <a:solidFill>
                  <a:schemeClr val="dk1"/>
                </a:solidFill>
              </a:rPr>
              <a:t>홍보 이벤트 및 굿즈 제작 등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2-2. 팀별 소개</a:t>
            </a:r>
            <a:endParaRPr/>
          </a:p>
        </p:txBody>
      </p:sp>
      <p:sp>
        <p:nvSpPr>
          <p:cNvPr id="329" name="Google Shape;329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디자인팀 팀장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이름 : 허서윤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나이 : 22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학과/학번 : 시각디자인학과 23학번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ISTJ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주요 업무</a:t>
            </a:r>
            <a:endParaRPr/>
          </a:p>
        </p:txBody>
      </p:sp>
      <p:sp>
        <p:nvSpPr>
          <p:cNvPr id="335" name="Google Shape;335;p40"/>
          <p:cNvSpPr txBox="1"/>
          <p:nvPr>
            <p:ph idx="1" type="body"/>
          </p:nvPr>
        </p:nvSpPr>
        <p:spPr>
          <a:xfrm>
            <a:off x="311700" y="1152475"/>
            <a:ext cx="24207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본 강연 컨셉 구체화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강연 컨셉에 맞는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디자인 방향성을 설계하고,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키비주얼과 컬러, 폰트 등을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선정하여 인쇄물, 웹 등 다양한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/>
              <a:t>시각 자료를 디자인합니다.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40"/>
          <p:cNvSpPr txBox="1"/>
          <p:nvPr/>
        </p:nvSpPr>
        <p:spPr>
          <a:xfrm>
            <a:off x="3004600" y="941400"/>
            <a:ext cx="2756100" cy="356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>
                <a:solidFill>
                  <a:schemeClr val="dk2"/>
                </a:solidFill>
              </a:rPr>
              <a:t>인쇄물/웹 디자인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인쇄물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강연 주제에 맞는 포스터,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강연 팜플렛, 강연 티켓,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현수막, 명함, 명찰 등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웹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카드뉴스, 연사 제안서,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PT 자료, 인스타 필터 등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337" name="Google Shape;337;p40"/>
          <p:cNvSpPr txBox="1"/>
          <p:nvPr/>
        </p:nvSpPr>
        <p:spPr>
          <a:xfrm>
            <a:off x="6541575" y="1372200"/>
            <a:ext cx="2626200" cy="16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 sz="1800">
                <a:solidFill>
                  <a:schemeClr val="dk2"/>
                </a:solidFill>
              </a:rPr>
              <a:t>그 외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타 팀에서 요청하는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800">
                <a:solidFill>
                  <a:schemeClr val="dk2"/>
                </a:solidFill>
              </a:rPr>
              <a:t>디자인 필요 업무 진행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플랜</a:t>
            </a:r>
            <a:endParaRPr/>
          </a:p>
        </p:txBody>
      </p:sp>
      <p:sp>
        <p:nvSpPr>
          <p:cNvPr id="343" name="Google Shape;343;p41"/>
          <p:cNvSpPr/>
          <p:nvPr/>
        </p:nvSpPr>
        <p:spPr>
          <a:xfrm>
            <a:off x="276650" y="2020775"/>
            <a:ext cx="16467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41"/>
          <p:cNvSpPr/>
          <p:nvPr/>
        </p:nvSpPr>
        <p:spPr>
          <a:xfrm>
            <a:off x="1923352" y="2020775"/>
            <a:ext cx="24999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41"/>
          <p:cNvSpPr/>
          <p:nvPr/>
        </p:nvSpPr>
        <p:spPr>
          <a:xfrm>
            <a:off x="4423275" y="2020775"/>
            <a:ext cx="18216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41"/>
          <p:cNvSpPr/>
          <p:nvPr/>
        </p:nvSpPr>
        <p:spPr>
          <a:xfrm>
            <a:off x="6244875" y="2020775"/>
            <a:ext cx="1525800" cy="343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41"/>
          <p:cNvSpPr txBox="1"/>
          <p:nvPr/>
        </p:nvSpPr>
        <p:spPr>
          <a:xfrm>
            <a:off x="862546" y="2037900"/>
            <a:ext cx="474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4월</a:t>
            </a:r>
            <a:endParaRPr b="1" sz="1100">
              <a:solidFill>
                <a:schemeClr val="dk2"/>
              </a:solidFill>
            </a:endParaRPr>
          </a:p>
        </p:txBody>
      </p:sp>
      <p:sp>
        <p:nvSpPr>
          <p:cNvPr id="348" name="Google Shape;348;p41"/>
          <p:cNvSpPr txBox="1"/>
          <p:nvPr/>
        </p:nvSpPr>
        <p:spPr>
          <a:xfrm>
            <a:off x="2935859" y="2037925"/>
            <a:ext cx="474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5월</a:t>
            </a:r>
            <a:endParaRPr b="1" sz="1100">
              <a:solidFill>
                <a:schemeClr val="dk2"/>
              </a:solidFill>
            </a:endParaRPr>
          </a:p>
        </p:txBody>
      </p:sp>
      <p:sp>
        <p:nvSpPr>
          <p:cNvPr id="349" name="Google Shape;349;p41"/>
          <p:cNvSpPr txBox="1"/>
          <p:nvPr/>
        </p:nvSpPr>
        <p:spPr>
          <a:xfrm>
            <a:off x="5096600" y="2037900"/>
            <a:ext cx="474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6월</a:t>
            </a:r>
            <a:endParaRPr b="1" sz="1100">
              <a:solidFill>
                <a:schemeClr val="dk2"/>
              </a:solidFill>
            </a:endParaRPr>
          </a:p>
        </p:txBody>
      </p:sp>
      <p:sp>
        <p:nvSpPr>
          <p:cNvPr id="350" name="Google Shape;350;p41"/>
          <p:cNvSpPr txBox="1"/>
          <p:nvPr/>
        </p:nvSpPr>
        <p:spPr>
          <a:xfrm>
            <a:off x="6770346" y="2037900"/>
            <a:ext cx="474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2"/>
                </a:solidFill>
              </a:rPr>
              <a:t>7월</a:t>
            </a:r>
            <a:endParaRPr b="1" sz="1100">
              <a:solidFill>
                <a:schemeClr val="dk2"/>
              </a:solidFill>
            </a:endParaRPr>
          </a:p>
        </p:txBody>
      </p:sp>
      <p:sp>
        <p:nvSpPr>
          <p:cNvPr id="351" name="Google Shape;351;p41"/>
          <p:cNvSpPr txBox="1"/>
          <p:nvPr/>
        </p:nvSpPr>
        <p:spPr>
          <a:xfrm>
            <a:off x="395000" y="2898600"/>
            <a:ext cx="1410000" cy="7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명함</a:t>
            </a:r>
            <a:r>
              <a:rPr lang="ko" sz="1100">
                <a:solidFill>
                  <a:schemeClr val="dk2"/>
                </a:solidFill>
              </a:rPr>
              <a:t>&amp;명찰 디자인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연사 제안서 제작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352" name="Google Shape;352;p41"/>
          <p:cNvSpPr txBox="1"/>
          <p:nvPr/>
        </p:nvSpPr>
        <p:spPr>
          <a:xfrm>
            <a:off x="1991000" y="2955175"/>
            <a:ext cx="1410000" cy="15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파팀 : 가이드라인, 세부 혜택표 PPT 제작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본 강연 디자인 작업 진행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353" name="Google Shape;353;p41"/>
          <p:cNvSpPr txBox="1"/>
          <p:nvPr/>
        </p:nvSpPr>
        <p:spPr>
          <a:xfrm>
            <a:off x="4629075" y="2694588"/>
            <a:ext cx="1410000" cy="93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상세 페이지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연사 트레일러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강연 PT 제작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354" name="Google Shape;354;p41"/>
          <p:cNvSpPr txBox="1"/>
          <p:nvPr/>
        </p:nvSpPr>
        <p:spPr>
          <a:xfrm>
            <a:off x="6118900" y="2716588"/>
            <a:ext cx="1777800" cy="7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발주 및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2"/>
                </a:solidFill>
              </a:rPr>
              <a:t>D-DAY 카드뉴스</a:t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2"/>
              </a:solidFill>
            </a:endParaRPr>
          </a:p>
        </p:txBody>
      </p:sp>
      <p:cxnSp>
        <p:nvCxnSpPr>
          <p:cNvPr id="355" name="Google Shape;355;p41"/>
          <p:cNvCxnSpPr/>
          <p:nvPr/>
        </p:nvCxnSpPr>
        <p:spPr>
          <a:xfrm rot="10800000">
            <a:off x="1100000" y="2517050"/>
            <a:ext cx="0" cy="332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56" name="Google Shape;356;p41"/>
          <p:cNvCxnSpPr/>
          <p:nvPr/>
        </p:nvCxnSpPr>
        <p:spPr>
          <a:xfrm flipH="1" rot="10800000">
            <a:off x="2695850" y="2710075"/>
            <a:ext cx="300" cy="24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57" name="Google Shape;357;p41"/>
          <p:cNvCxnSpPr/>
          <p:nvPr/>
        </p:nvCxnSpPr>
        <p:spPr>
          <a:xfrm flipH="1" rot="10800000">
            <a:off x="5333850" y="2448888"/>
            <a:ext cx="300" cy="24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58" name="Google Shape;358;p41"/>
          <p:cNvCxnSpPr/>
          <p:nvPr/>
        </p:nvCxnSpPr>
        <p:spPr>
          <a:xfrm flipH="1" rot="10800000">
            <a:off x="7007625" y="2431388"/>
            <a:ext cx="300" cy="24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2"/>
          <p:cNvSpPr txBox="1"/>
          <p:nvPr>
            <p:ph type="title"/>
          </p:nvPr>
        </p:nvSpPr>
        <p:spPr>
          <a:xfrm>
            <a:off x="2173425" y="5797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3-3. </a:t>
            </a:r>
            <a:r>
              <a:rPr lang="ko"/>
              <a:t>팀원 소개</a:t>
            </a:r>
            <a:endParaRPr/>
          </a:p>
        </p:txBody>
      </p:sp>
      <p:sp>
        <p:nvSpPr>
          <p:cNvPr id="364" name="Google Shape;364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4. </a:t>
            </a:r>
            <a:r>
              <a:rPr lang="ko"/>
              <a:t>활동비 공지</a:t>
            </a:r>
            <a:endParaRPr/>
          </a:p>
        </p:txBody>
      </p:sp>
      <p:sp>
        <p:nvSpPr>
          <p:cNvPr id="370" name="Google Shape;370;p4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활동비 : 50,000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계좌 번호 : 하나은행 53491051813907 (김지윤)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기한 : 4월 3일까지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(기한 내 납입이 어려우신 분은 회장에게 연락 바랍니다)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5. </a:t>
            </a:r>
            <a:r>
              <a:rPr lang="ko"/>
              <a:t>주제 선정 워크샵 공지</a:t>
            </a:r>
            <a:endParaRPr/>
          </a:p>
        </p:txBody>
      </p:sp>
      <p:sp>
        <p:nvSpPr>
          <p:cNvPr id="376" name="Google Shape;376;p4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작년 PPT 맛보기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(2기 주제 선정 워크샵 PPT 삽입 부탁드립니다!)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5. 주제 선정 워크샵 공지</a:t>
            </a:r>
            <a:endParaRPr/>
          </a:p>
        </p:txBody>
      </p:sp>
      <p:sp>
        <p:nvSpPr>
          <p:cNvPr id="382" name="Google Shape;382;p4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팀 공지 아래 이미지 표로 만들어주세요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83" name="Google Shape;383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3350" y="2016175"/>
            <a:ext cx="8877300" cy="255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6"/>
          <p:cNvSpPr txBox="1"/>
          <p:nvPr>
            <p:ph type="title"/>
          </p:nvPr>
        </p:nvSpPr>
        <p:spPr>
          <a:xfrm>
            <a:off x="152950" y="3728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6. </a:t>
            </a:r>
            <a:r>
              <a:rPr lang="ko"/>
              <a:t>뒤풀이</a:t>
            </a:r>
            <a:endParaRPr/>
          </a:p>
        </p:txBody>
      </p:sp>
      <p:sp>
        <p:nvSpPr>
          <p:cNvPr id="389" name="Google Shape;389;p4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장소: 블루블랙 (경기도 용인시 기흥구 서그내로 15번길 36)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참가비: 10,000원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/>
              <a:t>계좌: </a:t>
            </a:r>
            <a:r>
              <a:rPr lang="ko">
                <a:solidFill>
                  <a:schemeClr val="dk1"/>
                </a:solidFill>
              </a:rPr>
              <a:t>KB국민은행 41010201487629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/>
              <a:t>입금 후 잡담방에 “입금 완료” 보내주세요!</a:t>
            </a:r>
            <a:endParaRPr/>
          </a:p>
        </p:txBody>
      </p:sp>
      <p:pic>
        <p:nvPicPr>
          <p:cNvPr id="390" name="Google Shape;390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69295" y="1682651"/>
            <a:ext cx="2052450" cy="25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